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6" r:id="rId1"/>
  </p:sldMasterIdLst>
  <p:notesMasterIdLst>
    <p:notesMasterId r:id="rId19"/>
  </p:notesMasterIdLst>
  <p:sldIdLst>
    <p:sldId id="257" r:id="rId2"/>
    <p:sldId id="281" r:id="rId3"/>
    <p:sldId id="261" r:id="rId4"/>
    <p:sldId id="262" r:id="rId5"/>
    <p:sldId id="267" r:id="rId6"/>
    <p:sldId id="282" r:id="rId7"/>
    <p:sldId id="263" r:id="rId8"/>
    <p:sldId id="264" r:id="rId9"/>
    <p:sldId id="265" r:id="rId10"/>
    <p:sldId id="283" r:id="rId11"/>
    <p:sldId id="269" r:id="rId12"/>
    <p:sldId id="268" r:id="rId13"/>
    <p:sldId id="270" r:id="rId14"/>
    <p:sldId id="285" r:id="rId15"/>
    <p:sldId id="279" r:id="rId16"/>
    <p:sldId id="28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75"/>
    <p:restoredTop sz="83265"/>
  </p:normalViewPr>
  <p:slideViewPr>
    <p:cSldViewPr snapToGrid="0" snapToObjects="1">
      <p:cViewPr varScale="1">
        <p:scale>
          <a:sx n="151" d="100"/>
          <a:sy n="151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92E8FC-E53F-B042-9AE2-E26F06933FE3}" type="datetimeFigureOut">
              <a:rPr lang="en-US" smtClean="0"/>
              <a:t>5/14/18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1671B-DDC1-0446-966A-847F91365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64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1671B-DDC1-0446-966A-847F913652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28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1671B-DDC1-0446-966A-847F9136529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07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01671B-DDC1-0446-966A-847F9136529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62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06167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16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8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19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72969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6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626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0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04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0887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9565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E01F688-2E91-754A-8CCD-3F2600C85E1A}" type="datetimeFigureOut">
              <a:rPr lang="en-US" smtClean="0"/>
              <a:t>5/12/18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5AFC613-E40F-7F46-987D-7689151FB6C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591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0F533-B840-A949-937A-EDF178B4B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C4DD22-604F-0A47-A1CC-93EE1DD1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Marking Criteria</a:t>
            </a:r>
          </a:p>
          <a:p>
            <a:pPr lvl="1"/>
            <a:r>
              <a:rPr lang="en-US" dirty="0"/>
              <a:t>10% quality of work</a:t>
            </a:r>
          </a:p>
          <a:p>
            <a:pPr lvl="1"/>
            <a:r>
              <a:rPr lang="en-US" dirty="0"/>
              <a:t>5% quality of presentation</a:t>
            </a:r>
          </a:p>
          <a:p>
            <a:r>
              <a:rPr lang="en-US" dirty="0"/>
              <a:t>15 minutes total</a:t>
            </a:r>
          </a:p>
          <a:p>
            <a:pPr lvl="1"/>
            <a:r>
              <a:rPr lang="en-US" dirty="0"/>
              <a:t>10 minutes for demo/presentation</a:t>
            </a:r>
          </a:p>
          <a:p>
            <a:pPr lvl="1"/>
            <a:r>
              <a:rPr lang="en-US" dirty="0"/>
              <a:t>5 minutes for Q&amp;A</a:t>
            </a:r>
          </a:p>
          <a:p>
            <a:pPr lvl="1"/>
            <a:r>
              <a:rPr lang="en-US" dirty="0"/>
              <a:t>Rest of time for supervisor and marker </a:t>
            </a:r>
          </a:p>
          <a:p>
            <a:r>
              <a:rPr lang="en-GB" dirty="0"/>
              <a:t>Friday - 13:35-13:55</a:t>
            </a:r>
          </a:p>
          <a:p>
            <a:pPr lvl="1"/>
            <a:r>
              <a:rPr lang="en-GB" dirty="0"/>
              <a:t>Congo</a:t>
            </a:r>
          </a:p>
        </p:txBody>
      </p:sp>
    </p:spTree>
    <p:extLst>
      <p:ext uri="{BB962C8B-B14F-4D97-AF65-F5344CB8AC3E}">
        <p14:creationId xmlns:p14="http://schemas.microsoft.com/office/powerpoint/2010/main" val="395018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728E5-025E-AC49-A942-7540D071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153BF-2B00-A240-8884-B98E4B258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2"/>
            <a:ext cx="9601200" cy="1109132"/>
          </a:xfrm>
        </p:spPr>
        <p:txBody>
          <a:bodyPr numCol="2">
            <a:normAutofit/>
          </a:bodyPr>
          <a:lstStyle/>
          <a:p>
            <a:r>
              <a:rPr lang="en-GB" dirty="0"/>
              <a:t>Pokémon Team Building</a:t>
            </a:r>
          </a:p>
          <a:p>
            <a:r>
              <a:rPr lang="en-GB" dirty="0"/>
              <a:t>Not all representations are valid</a:t>
            </a:r>
          </a:p>
          <a:p>
            <a:r>
              <a:rPr lang="en-GB" dirty="0"/>
              <a:t>Create the best team for battling</a:t>
            </a:r>
          </a:p>
          <a:p>
            <a:r>
              <a:rPr lang="en-US" dirty="0"/>
              <a:t>Large search space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36AB29-F308-E74F-B6B3-7AAE8311B2AE}"/>
              </a:ext>
            </a:extLst>
          </p:cNvPr>
          <p:cNvGrpSpPr/>
          <p:nvPr/>
        </p:nvGrpSpPr>
        <p:grpSpPr>
          <a:xfrm>
            <a:off x="1037300" y="3462866"/>
            <a:ext cx="10883587" cy="3141445"/>
            <a:chOff x="1222409" y="2367815"/>
            <a:chExt cx="10337531" cy="298383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32BCE37-2DEB-4046-BD50-D500FE04F361}"/>
                </a:ext>
              </a:extLst>
            </p:cNvPr>
            <p:cNvSpPr/>
            <p:nvPr/>
          </p:nvSpPr>
          <p:spPr>
            <a:xfrm>
              <a:off x="1222409" y="2367815"/>
              <a:ext cx="10337531" cy="298383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80A37E6-C22B-E94D-B16D-EE98D6FE9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9142" y="2522146"/>
              <a:ext cx="10056795" cy="26875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2573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460E-F2A2-F94E-BD80-78815BA98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46170-7329-174A-B4C2-E6390EA6D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level design</a:t>
            </a:r>
          </a:p>
          <a:p>
            <a:pPr lvl="1"/>
            <a:r>
              <a:rPr lang="en-US" dirty="0"/>
              <a:t>Validation of individuals</a:t>
            </a:r>
          </a:p>
          <a:p>
            <a:pPr lvl="1"/>
            <a:r>
              <a:rPr lang="en-US" dirty="0"/>
              <a:t>Printing to user</a:t>
            </a:r>
          </a:p>
          <a:p>
            <a:r>
              <a:rPr lang="en-US" dirty="0"/>
              <a:t>Heavily relies upon</a:t>
            </a:r>
            <a:r>
              <a:rPr lang="en-GB" dirty="0"/>
              <a:t> </a:t>
            </a:r>
            <a:r>
              <a:rPr lang="en-GB" dirty="0" err="1"/>
              <a:t>PokéAPI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941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B7245-F48A-3245-8D7B-B7C2160E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0553ED4-7423-B24A-A333-FC9F09C9F922}"/>
              </a:ext>
            </a:extLst>
          </p:cNvPr>
          <p:cNvGrpSpPr/>
          <p:nvPr/>
        </p:nvGrpSpPr>
        <p:grpSpPr>
          <a:xfrm>
            <a:off x="1092466" y="1753554"/>
            <a:ext cx="10736981" cy="4416240"/>
            <a:chOff x="875899" y="1655545"/>
            <a:chExt cx="11232682" cy="462012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8406C34-4920-E24B-B925-8721FAB973DE}"/>
                </a:ext>
              </a:extLst>
            </p:cNvPr>
            <p:cNvSpPr/>
            <p:nvPr/>
          </p:nvSpPr>
          <p:spPr>
            <a:xfrm>
              <a:off x="875899" y="1655545"/>
              <a:ext cx="11232682" cy="462012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788939-7BF8-E74B-95FC-BD8C18301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3286" y="1863943"/>
              <a:ext cx="10934700" cy="4216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0089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D34E7-38C0-2A4D-9774-39BFD9636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Fitness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33889-3F1F-B045-AA38-3B7958F09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Function – hard/impossible</a:t>
            </a:r>
          </a:p>
          <a:p>
            <a:r>
              <a:rPr lang="en-US" dirty="0"/>
              <a:t>Compare individuals to each other</a:t>
            </a:r>
          </a:p>
          <a:p>
            <a:pPr lvl="1"/>
            <a:r>
              <a:rPr lang="en-US" dirty="0"/>
              <a:t>Each team scored against all other teams</a:t>
            </a:r>
          </a:p>
          <a:p>
            <a:pPr lvl="1"/>
            <a:r>
              <a:rPr lang="en-US" dirty="0"/>
              <a:t>Each </a:t>
            </a:r>
            <a:r>
              <a:rPr lang="en-GB" dirty="0"/>
              <a:t>Pokémon in each team is scored against each Pokémon</a:t>
            </a:r>
          </a:p>
          <a:p>
            <a:pPr lvl="1"/>
            <a:r>
              <a:rPr lang="en-GB" dirty="0"/>
              <a:t>Team V Team score is total of all team members</a:t>
            </a:r>
          </a:p>
          <a:p>
            <a:pPr lvl="1"/>
            <a:r>
              <a:rPr lang="en-GB" dirty="0"/>
              <a:t>Individual score is the average of all Team V Team scores</a:t>
            </a:r>
          </a:p>
        </p:txBody>
      </p:sp>
    </p:spTree>
    <p:extLst>
      <p:ext uri="{BB962C8B-B14F-4D97-AF65-F5344CB8AC3E}">
        <p14:creationId xmlns:p14="http://schemas.microsoft.com/office/powerpoint/2010/main" val="1105001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93522-1E8B-E64D-A3DC-D6D441CE9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1423-F6F1-0644-8095-DF1D008BD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563726" cy="3460282"/>
          </a:xfrm>
        </p:spPr>
        <p:txBody>
          <a:bodyPr numCol="3">
            <a:normAutofit fontScale="92500" lnSpcReduction="10000"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Jirachi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Serene Grace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42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Shiny: Yes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196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73 HP / 84 </a:t>
            </a:r>
            <a:r>
              <a:rPr lang="en-US" sz="1100" dirty="0" err="1"/>
              <a:t>Atk</a:t>
            </a:r>
            <a:r>
              <a:rPr lang="en-US" sz="1100" dirty="0"/>
              <a:t> / 95 Def / 80 </a:t>
            </a:r>
            <a:r>
              <a:rPr lang="en-US" sz="1100" dirty="0" err="1"/>
              <a:t>SpA</a:t>
            </a:r>
            <a:r>
              <a:rPr lang="en-US" sz="1100" dirty="0"/>
              <a:t> / 97 </a:t>
            </a:r>
            <a:r>
              <a:rPr lang="en-US" sz="1100" dirty="0" err="1"/>
              <a:t>SpD</a:t>
            </a:r>
            <a:r>
              <a:rPr lang="en-US" sz="1100" dirty="0"/>
              <a:t> / 81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Mild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19 HP / 0 </a:t>
            </a:r>
            <a:r>
              <a:rPr lang="en-US" sz="1100" dirty="0" err="1"/>
              <a:t>Atk</a:t>
            </a:r>
            <a:r>
              <a:rPr lang="en-US" sz="1100" dirty="0"/>
              <a:t> / 5 Def / 25 </a:t>
            </a:r>
            <a:r>
              <a:rPr lang="en-US" sz="1100" dirty="0" err="1"/>
              <a:t>SpA</a:t>
            </a:r>
            <a:r>
              <a:rPr lang="en-US" sz="1100" dirty="0"/>
              <a:t> / 20 </a:t>
            </a:r>
            <a:r>
              <a:rPr lang="en-US" sz="1100" dirty="0" err="1"/>
              <a:t>SpD</a:t>
            </a:r>
            <a:r>
              <a:rPr lang="en-US" sz="1100" dirty="0"/>
              <a:t> / 2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Dazzling Gleam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Psychic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Charge Beam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Round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Shuppet</a:t>
            </a:r>
            <a:r>
              <a:rPr lang="en-US" sz="1100" dirty="0"/>
              <a:t> (M) @ Black Glasses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Insomnia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98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57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80 HP / 87 </a:t>
            </a:r>
            <a:r>
              <a:rPr lang="en-US" sz="1100" dirty="0" err="1"/>
              <a:t>Atk</a:t>
            </a:r>
            <a:r>
              <a:rPr lang="en-US" sz="1100" dirty="0"/>
              <a:t> / 85 Def / 100 </a:t>
            </a:r>
            <a:r>
              <a:rPr lang="en-US" sz="1100" dirty="0" err="1"/>
              <a:t>SpA</a:t>
            </a:r>
            <a:r>
              <a:rPr lang="en-US" sz="1100" dirty="0"/>
              <a:t> / 72 </a:t>
            </a:r>
            <a:r>
              <a:rPr lang="en-US" sz="1100" dirty="0" err="1"/>
              <a:t>SpD</a:t>
            </a:r>
            <a:r>
              <a:rPr lang="en-US" sz="1100" dirty="0"/>
              <a:t> / 86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Lax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19 HP / 0 </a:t>
            </a:r>
            <a:r>
              <a:rPr lang="en-US" sz="1100" dirty="0" err="1"/>
              <a:t>Atk</a:t>
            </a:r>
            <a:r>
              <a:rPr lang="en-US" sz="1100" dirty="0"/>
              <a:t> / 4 </a:t>
            </a:r>
            <a:r>
              <a:rPr lang="en-US" sz="1100" dirty="0" err="1"/>
              <a:t>SpA</a:t>
            </a:r>
            <a:r>
              <a:rPr lang="en-US" sz="1100" dirty="0"/>
              <a:t> / 27 </a:t>
            </a:r>
            <a:r>
              <a:rPr lang="en-US" sz="1100" dirty="0" err="1"/>
              <a:t>SpD</a:t>
            </a:r>
            <a:r>
              <a:rPr lang="en-US" sz="1100" dirty="0"/>
              <a:t> / 11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Headbutt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Magic Room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Phantom Force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Thunderbolt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Panpour</a:t>
            </a:r>
            <a:r>
              <a:rPr lang="en-US" sz="1100" dirty="0"/>
              <a:t> (M) @ </a:t>
            </a:r>
            <a:r>
              <a:rPr lang="en-US" sz="1100" dirty="0" err="1"/>
              <a:t>fullrestore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Gluttony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78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Shiny: Yes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83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91 HP / 81 </a:t>
            </a:r>
            <a:r>
              <a:rPr lang="en-US" sz="1100" dirty="0" err="1"/>
              <a:t>Atk</a:t>
            </a:r>
            <a:r>
              <a:rPr lang="en-US" sz="1100" dirty="0"/>
              <a:t> / 81 Def / 87 </a:t>
            </a:r>
            <a:r>
              <a:rPr lang="en-US" sz="1100" dirty="0" err="1"/>
              <a:t>SpA</a:t>
            </a:r>
            <a:r>
              <a:rPr lang="en-US" sz="1100" dirty="0"/>
              <a:t> / 83 </a:t>
            </a:r>
            <a:r>
              <a:rPr lang="en-US" sz="1100" dirty="0" err="1"/>
              <a:t>SpD</a:t>
            </a:r>
            <a:r>
              <a:rPr lang="en-US" sz="1100" dirty="0"/>
              <a:t> / 87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Hardy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25 </a:t>
            </a:r>
            <a:r>
              <a:rPr lang="en-US" sz="1100" dirty="0" err="1"/>
              <a:t>Atk</a:t>
            </a:r>
            <a:r>
              <a:rPr lang="en-US" sz="1100" dirty="0"/>
              <a:t> / 18 Def / 8 </a:t>
            </a:r>
            <a:r>
              <a:rPr lang="en-US" sz="1100" dirty="0" err="1"/>
              <a:t>SpA</a:t>
            </a:r>
            <a:r>
              <a:rPr lang="en-US" sz="1100" dirty="0"/>
              <a:t> / 21 </a:t>
            </a:r>
            <a:r>
              <a:rPr lang="en-US" sz="1100" dirty="0" err="1"/>
              <a:t>SpD</a:t>
            </a:r>
            <a:r>
              <a:rPr lang="en-US" sz="1100" dirty="0"/>
              <a:t> / 26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Water Sport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Brine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Secret Power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Fling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Dialga</a:t>
            </a:r>
            <a:r>
              <a:rPr lang="en-US" sz="1100" dirty="0"/>
              <a:t> @ Meadow Plate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Pressure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57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Shiny: Yes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178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91 HP / 89 </a:t>
            </a:r>
            <a:r>
              <a:rPr lang="en-US" sz="1100" dirty="0" err="1"/>
              <a:t>Atk</a:t>
            </a:r>
            <a:r>
              <a:rPr lang="en-US" sz="1100" dirty="0"/>
              <a:t> / 70 Def / 80 </a:t>
            </a:r>
            <a:r>
              <a:rPr lang="en-US" sz="1100" dirty="0" err="1"/>
              <a:t>SpA</a:t>
            </a:r>
            <a:r>
              <a:rPr lang="en-US" sz="1100" dirty="0"/>
              <a:t> / 93 </a:t>
            </a:r>
            <a:r>
              <a:rPr lang="en-US" sz="1100" dirty="0" err="1"/>
              <a:t>SpD</a:t>
            </a:r>
            <a:r>
              <a:rPr lang="en-US" sz="1100" dirty="0"/>
              <a:t> / 87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Sassy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26 HP / 4 Def / 17 </a:t>
            </a:r>
            <a:r>
              <a:rPr lang="en-US" sz="1100" dirty="0" err="1"/>
              <a:t>SpA</a:t>
            </a:r>
            <a:r>
              <a:rPr lang="en-US" sz="1100" dirty="0"/>
              <a:t> / 10 </a:t>
            </a:r>
            <a:r>
              <a:rPr lang="en-US" sz="1100" dirty="0" err="1"/>
              <a:t>SpD</a:t>
            </a:r>
            <a:r>
              <a:rPr lang="en-US" sz="1100" dirty="0"/>
              <a:t> / 14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Rock Tomb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Ice Beam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Thunder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Round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Emolga</a:t>
            </a:r>
            <a:r>
              <a:rPr lang="en-US" sz="1100" dirty="0"/>
              <a:t> (M) @ </a:t>
            </a:r>
            <a:r>
              <a:rPr lang="en-US" sz="1100" dirty="0" err="1"/>
              <a:t>xattack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Static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70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Shiny: Yes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80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71 HP / 89 </a:t>
            </a:r>
            <a:r>
              <a:rPr lang="en-US" sz="1100" dirty="0" err="1"/>
              <a:t>Atk</a:t>
            </a:r>
            <a:r>
              <a:rPr lang="en-US" sz="1100" dirty="0"/>
              <a:t> / 84 Def / 89 </a:t>
            </a:r>
            <a:r>
              <a:rPr lang="en-US" sz="1100" dirty="0" err="1"/>
              <a:t>SpA</a:t>
            </a:r>
            <a:r>
              <a:rPr lang="en-US" sz="1100" dirty="0"/>
              <a:t> / 89 </a:t>
            </a:r>
            <a:r>
              <a:rPr lang="en-US" sz="1100" dirty="0" err="1"/>
              <a:t>SpD</a:t>
            </a:r>
            <a:r>
              <a:rPr lang="en-US" sz="1100" dirty="0"/>
              <a:t> / 88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Rash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26 HP / 12 </a:t>
            </a:r>
            <a:r>
              <a:rPr lang="en-US" sz="1100" dirty="0" err="1"/>
              <a:t>Atk</a:t>
            </a:r>
            <a:r>
              <a:rPr lang="en-US" sz="1100" dirty="0"/>
              <a:t> / 25 Def / 19 </a:t>
            </a:r>
            <a:r>
              <a:rPr lang="en-US" sz="1100" dirty="0" err="1"/>
              <a:t>SpA</a:t>
            </a:r>
            <a:r>
              <a:rPr lang="en-US" sz="1100" dirty="0"/>
              <a:t> / 25 </a:t>
            </a:r>
            <a:r>
              <a:rPr lang="en-US" sz="1100" dirty="0" err="1"/>
              <a:t>SpD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Signal Beam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Discharge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Hidden Power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Taunt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/>
              <a:t>Ribombee</a:t>
            </a:r>
            <a:r>
              <a:rPr lang="en-US" sz="1100" dirty="0"/>
              <a:t> (M)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Ability: Shield Dust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Level: 52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Shiny: Yes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Happiness: 241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EVs: 108 HP / 80 </a:t>
            </a:r>
            <a:r>
              <a:rPr lang="en-US" sz="1100" dirty="0" err="1"/>
              <a:t>Atk</a:t>
            </a:r>
            <a:r>
              <a:rPr lang="en-US" sz="1100" dirty="0"/>
              <a:t> / 82 Def / 74 </a:t>
            </a:r>
            <a:r>
              <a:rPr lang="en-US" sz="1100" dirty="0" err="1"/>
              <a:t>SpA</a:t>
            </a:r>
            <a:r>
              <a:rPr lang="en-US" sz="1100" dirty="0"/>
              <a:t> / 91 </a:t>
            </a:r>
            <a:r>
              <a:rPr lang="en-US" sz="1100" dirty="0" err="1"/>
              <a:t>SpD</a:t>
            </a:r>
            <a:r>
              <a:rPr lang="en-US" sz="1100" dirty="0"/>
              <a:t> / 75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Calm Nature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IVs: 27 HP / 20 </a:t>
            </a:r>
            <a:r>
              <a:rPr lang="en-US" sz="1100" dirty="0" err="1"/>
              <a:t>Atk</a:t>
            </a:r>
            <a:r>
              <a:rPr lang="en-US" sz="1100" dirty="0"/>
              <a:t> / 10 Def / 17 </a:t>
            </a:r>
            <a:r>
              <a:rPr lang="en-US" sz="1100" dirty="0" err="1"/>
              <a:t>SpA</a:t>
            </a:r>
            <a:r>
              <a:rPr lang="en-US" sz="1100" dirty="0"/>
              <a:t> / 0 </a:t>
            </a:r>
            <a:r>
              <a:rPr lang="en-US" sz="1100" dirty="0" err="1"/>
              <a:t>SpD</a:t>
            </a:r>
            <a:r>
              <a:rPr lang="en-US" sz="1100" dirty="0"/>
              <a:t> / 0 </a:t>
            </a:r>
            <a:r>
              <a:rPr lang="en-US" sz="1100" dirty="0" err="1"/>
              <a:t>Spe</a:t>
            </a:r>
            <a:r>
              <a:rPr lang="en-US" sz="1100" dirty="0"/>
              <a:t>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Acrobatics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Bug Buzz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Thief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- Substitute  </a:t>
            </a:r>
          </a:p>
        </p:txBody>
      </p:sp>
    </p:spTree>
    <p:extLst>
      <p:ext uri="{BB962C8B-B14F-4D97-AF65-F5344CB8AC3E}">
        <p14:creationId xmlns:p14="http://schemas.microsoft.com/office/powerpoint/2010/main" val="1486593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7E42B-E940-5B4B-8E2D-750AE699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 Solution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EF88C3D-FB3C-0F4A-9595-5AB4ABC2515E}"/>
              </a:ext>
            </a:extLst>
          </p:cNvPr>
          <p:cNvGrpSpPr/>
          <p:nvPr/>
        </p:nvGrpSpPr>
        <p:grpSpPr>
          <a:xfrm>
            <a:off x="837400" y="1703672"/>
            <a:ext cx="11213431" cy="4437246"/>
            <a:chOff x="904775" y="1722922"/>
            <a:chExt cx="11213431" cy="44372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049FB51-4F2B-A241-951E-37321C356F81}"/>
                </a:ext>
              </a:extLst>
            </p:cNvPr>
            <p:cNvSpPr/>
            <p:nvPr/>
          </p:nvSpPr>
          <p:spPr>
            <a:xfrm>
              <a:off x="904775" y="1722922"/>
              <a:ext cx="11213431" cy="4437246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900798C-2CDC-1643-88E4-74742564C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89" t="2310" r="1647" b="2902"/>
            <a:stretch/>
          </p:blipFill>
          <p:spPr>
            <a:xfrm>
              <a:off x="1007112" y="1880875"/>
              <a:ext cx="5503269" cy="411606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B24DA7B-D9A8-6F49-A0E7-7397060B6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3" t="2277" r="1676" b="413"/>
            <a:stretch/>
          </p:blipFill>
          <p:spPr>
            <a:xfrm>
              <a:off x="6481011" y="1880876"/>
              <a:ext cx="5473899" cy="41160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6951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E3AFC-3708-CF43-A51E-41A60E0A3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8F95F-F498-DF4B-A5DE-0A7A76E6C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68800"/>
          </a:xfrm>
        </p:spPr>
        <p:txBody>
          <a:bodyPr>
            <a:normAutofit/>
          </a:bodyPr>
          <a:lstStyle/>
          <a:p>
            <a:r>
              <a:rPr lang="en-US" dirty="0"/>
              <a:t>Reducing the search space</a:t>
            </a:r>
          </a:p>
          <a:p>
            <a:pPr lvl="1"/>
            <a:r>
              <a:rPr lang="en-US" dirty="0" err="1"/>
              <a:t>Optimising</a:t>
            </a:r>
            <a:r>
              <a:rPr lang="en-US" dirty="0"/>
              <a:t> single </a:t>
            </a:r>
            <a:r>
              <a:rPr lang="en-GB" dirty="0"/>
              <a:t>Pokémon </a:t>
            </a:r>
            <a:r>
              <a:rPr lang="en-US" dirty="0"/>
              <a:t>~10</a:t>
            </a:r>
            <a:r>
              <a:rPr lang="en-US" baseline="30000" dirty="0"/>
              <a:t>41</a:t>
            </a:r>
          </a:p>
          <a:p>
            <a:pPr lvl="1"/>
            <a:r>
              <a:rPr lang="en-US" dirty="0"/>
              <a:t>Restricting values to optimal values</a:t>
            </a:r>
          </a:p>
          <a:p>
            <a:pPr lvl="1"/>
            <a:r>
              <a:rPr lang="en-US" dirty="0"/>
              <a:t>Omitting values that are easily </a:t>
            </a:r>
            <a:r>
              <a:rPr lang="en-US" dirty="0" err="1"/>
              <a:t>optimised</a:t>
            </a:r>
            <a:r>
              <a:rPr lang="en-US" dirty="0"/>
              <a:t> </a:t>
            </a:r>
          </a:p>
          <a:p>
            <a:r>
              <a:rPr lang="en-US" dirty="0" err="1"/>
              <a:t>Parallelise</a:t>
            </a:r>
            <a:r>
              <a:rPr lang="en-US" dirty="0"/>
              <a:t> to speed up run time</a:t>
            </a:r>
          </a:p>
          <a:p>
            <a:r>
              <a:rPr lang="en-US" dirty="0"/>
              <a:t>Use more accurate simulations</a:t>
            </a:r>
          </a:p>
          <a:p>
            <a:pPr lvl="1"/>
            <a:r>
              <a:rPr lang="en-US" dirty="0"/>
              <a:t>Better scoring</a:t>
            </a:r>
          </a:p>
          <a:p>
            <a:r>
              <a:rPr lang="en-US" dirty="0"/>
              <a:t>Research comparative fitness functions</a:t>
            </a:r>
          </a:p>
          <a:p>
            <a:pPr lvl="1"/>
            <a:r>
              <a:rPr lang="en-US" dirty="0"/>
              <a:t>Compare less individuals</a:t>
            </a:r>
          </a:p>
        </p:txBody>
      </p:sp>
    </p:spTree>
    <p:extLst>
      <p:ext uri="{BB962C8B-B14F-4D97-AF65-F5344CB8AC3E}">
        <p14:creationId xmlns:p14="http://schemas.microsoft.com/office/powerpoint/2010/main" val="4279727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C5390-2568-8D41-BFE5-4E8B9D3A7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5DD06-7622-B64B-AD25-3EC1B6F34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Q&amp;A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32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96B9A-7C1F-7049-A09D-E953C2742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9933" y="1134533"/>
            <a:ext cx="9846733" cy="2752147"/>
          </a:xfrm>
        </p:spPr>
        <p:txBody>
          <a:bodyPr/>
          <a:lstStyle/>
          <a:p>
            <a:r>
              <a:rPr lang="en-GB" sz="6000" dirty="0"/>
              <a:t>Applying Evolutionary Algorithms to Pokémon Team Building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54D4D-57BE-5646-AE55-EA6B29471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9933" y="3956279"/>
            <a:ext cx="9846733" cy="1716388"/>
          </a:xfrm>
        </p:spPr>
        <p:txBody>
          <a:bodyPr>
            <a:normAutofit/>
          </a:bodyPr>
          <a:lstStyle/>
          <a:p>
            <a:r>
              <a:rPr lang="en-US" dirty="0"/>
              <a:t>Benjamin Charlton</a:t>
            </a:r>
          </a:p>
          <a:p>
            <a:r>
              <a:rPr lang="en-US" dirty="0"/>
              <a:t>psybc3@nottingham.ac.uk</a:t>
            </a:r>
          </a:p>
          <a:p>
            <a:r>
              <a:rPr lang="en-US" dirty="0"/>
              <a:t>4262648</a:t>
            </a:r>
          </a:p>
          <a:p>
            <a:r>
              <a:rPr lang="en-GB" dirty="0"/>
              <a:t>Computer Science with Artificial Intelligence </a:t>
            </a:r>
            <a:r>
              <a:rPr lang="en-GB" dirty="0" err="1"/>
              <a:t>MSci</a:t>
            </a:r>
            <a:r>
              <a:rPr lang="en-GB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398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2FF4C-9EA8-BC4A-8A9F-0C97F1723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2F17A-F53D-1F4F-9CD4-3734B3106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Novelty of the idea</a:t>
            </a:r>
          </a:p>
          <a:p>
            <a:pPr lvl="1"/>
            <a:r>
              <a:rPr lang="en-US" dirty="0"/>
              <a:t>EAs simulate survival of the fittest</a:t>
            </a:r>
          </a:p>
          <a:p>
            <a:pPr lvl="1"/>
            <a:r>
              <a:rPr lang="en-GB" dirty="0"/>
              <a:t>Pokémon</a:t>
            </a:r>
            <a:r>
              <a:rPr lang="en-US" dirty="0"/>
              <a:t> is like a biological population</a:t>
            </a:r>
          </a:p>
          <a:p>
            <a:pPr lvl="2"/>
            <a:r>
              <a:rPr lang="en-US" dirty="0"/>
              <a:t>Based on real animals</a:t>
            </a:r>
          </a:p>
          <a:p>
            <a:pPr lvl="2"/>
            <a:r>
              <a:rPr lang="en-US" dirty="0"/>
              <a:t>Breeding</a:t>
            </a:r>
          </a:p>
          <a:p>
            <a:r>
              <a:rPr lang="en-US" dirty="0"/>
              <a:t>AI Game Playing moving to more complex games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37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10DE-AECD-F742-8746-BD5A81C5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Gameplaying -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EA7ED-45FB-6C4C-BC38-4F75A1984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Symmetric games</a:t>
            </a:r>
          </a:p>
          <a:p>
            <a:pPr lvl="1"/>
            <a:r>
              <a:rPr lang="en-US" dirty="0"/>
              <a:t>Chess – Deep Blue</a:t>
            </a:r>
          </a:p>
          <a:p>
            <a:pPr lvl="1"/>
            <a:r>
              <a:rPr lang="en-US" dirty="0"/>
              <a:t>Go – AlphaGo </a:t>
            </a:r>
          </a:p>
          <a:p>
            <a:pPr lvl="1"/>
            <a:r>
              <a:rPr lang="en-US" dirty="0" err="1"/>
              <a:t>Dota</a:t>
            </a:r>
            <a:r>
              <a:rPr lang="en-US" dirty="0"/>
              <a:t> 2 1v1– </a:t>
            </a:r>
            <a:r>
              <a:rPr lang="en-US" dirty="0" err="1"/>
              <a:t>OpenAI</a:t>
            </a:r>
            <a:r>
              <a:rPr lang="en-US" dirty="0"/>
              <a:t> </a:t>
            </a:r>
          </a:p>
          <a:p>
            <a:r>
              <a:rPr lang="en-US" dirty="0"/>
              <a:t>Strategy games</a:t>
            </a:r>
          </a:p>
          <a:p>
            <a:pPr lvl="1"/>
            <a:r>
              <a:rPr lang="en-GB" dirty="0"/>
              <a:t>Many video games have built in AI</a:t>
            </a:r>
          </a:p>
          <a:p>
            <a:pPr lvl="2"/>
            <a:r>
              <a:rPr lang="en-GB" dirty="0"/>
              <a:t>Limited in scope</a:t>
            </a:r>
          </a:p>
          <a:p>
            <a:pPr lvl="2"/>
            <a:r>
              <a:rPr lang="en-GB" dirty="0"/>
              <a:t>Not always designed to be good</a:t>
            </a:r>
          </a:p>
          <a:p>
            <a:pPr lvl="2"/>
            <a:r>
              <a:rPr lang="en-GB" dirty="0"/>
              <a:t>Pregame decisions made by game designers/experts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356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494A1-AE27-3A46-A3FF-17756A8E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9C9F4-6C04-7C41-BE76-437871822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Evolutionary algorithms</a:t>
            </a:r>
          </a:p>
          <a:p>
            <a:pPr lvl="1"/>
            <a:r>
              <a:rPr lang="en-US" dirty="0"/>
              <a:t>Genetic Algorithms</a:t>
            </a:r>
          </a:p>
          <a:p>
            <a:pPr lvl="1"/>
            <a:r>
              <a:rPr lang="en-US" dirty="0"/>
              <a:t>Memetic Algorithms</a:t>
            </a:r>
          </a:p>
          <a:p>
            <a:r>
              <a:rPr lang="en-US" dirty="0"/>
              <a:t>Designed and built from scratch</a:t>
            </a:r>
          </a:p>
          <a:p>
            <a:pPr lvl="1"/>
            <a:r>
              <a:rPr lang="en-US" dirty="0"/>
              <a:t>Custom Solution</a:t>
            </a:r>
          </a:p>
        </p:txBody>
      </p:sp>
    </p:spTree>
    <p:extLst>
      <p:ext uri="{BB962C8B-B14F-4D97-AF65-F5344CB8AC3E}">
        <p14:creationId xmlns:p14="http://schemas.microsoft.com/office/powerpoint/2010/main" val="1786600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7D478-504C-5C46-B471-6407EF89F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0432" y="600533"/>
            <a:ext cx="5450621" cy="2157884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D711A-AAAC-2E42-8A17-BD778C27A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50432" y="1747271"/>
            <a:ext cx="6242646" cy="3909232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lnSpc>
                <a:spcPct val="100000"/>
              </a:lnSpc>
              <a:spcAft>
                <a:spcPts val="0"/>
              </a:spcAft>
              <a:buFont typeface="Wingdings" pitchFamily="2" charset="2"/>
              <a:buChar char="§"/>
            </a:pPr>
            <a:r>
              <a:rPr lang="en-US" sz="3200" dirty="0"/>
              <a:t>Running on a benchmark function</a:t>
            </a:r>
          </a:p>
          <a:p>
            <a:pPr marL="742950" lvl="1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800" dirty="0"/>
              <a:t>Sum of Squares</a:t>
            </a:r>
          </a:p>
          <a:p>
            <a:pPr marL="742950" lvl="1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800" dirty="0"/>
              <a:t>2 genes</a:t>
            </a:r>
          </a:p>
          <a:p>
            <a:pPr marL="742950" lvl="1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2800" dirty="0"/>
              <a:t>Range -5, 5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3200" dirty="0"/>
              <a:t>Results from 5 runs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3200" dirty="0"/>
              <a:t>Proof that the EA works</a:t>
            </a:r>
          </a:p>
          <a:p>
            <a:pPr marL="285750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3200" dirty="0"/>
              <a:t>Full problem has a long running time</a:t>
            </a:r>
          </a:p>
          <a:p>
            <a:pPr marL="742950" lvl="1" indent="-285750">
              <a:lnSpc>
                <a:spcPct val="100000"/>
              </a:lnSpc>
              <a:buFont typeface="Wingdings" pitchFamily="2" charset="2"/>
              <a:buChar char="§"/>
            </a:pPr>
            <a:r>
              <a:rPr lang="en-US" sz="3000" dirty="0"/>
              <a:t>48 hours+</a:t>
            </a: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80B3D00-F14E-354F-9A7E-BD1F777759A3}"/>
              </a:ext>
            </a:extLst>
          </p:cNvPr>
          <p:cNvGrpSpPr/>
          <p:nvPr/>
        </p:nvGrpSpPr>
        <p:grpSpPr>
          <a:xfrm>
            <a:off x="113898" y="126821"/>
            <a:ext cx="5083744" cy="6553112"/>
            <a:chOff x="5638798" y="93133"/>
            <a:chExt cx="6434668" cy="663492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50160E-3F88-1B4B-BA6B-D251751961B5}"/>
                </a:ext>
              </a:extLst>
            </p:cNvPr>
            <p:cNvSpPr/>
            <p:nvPr/>
          </p:nvSpPr>
          <p:spPr>
            <a:xfrm>
              <a:off x="5638799" y="93133"/>
              <a:ext cx="6434667" cy="17452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93A07A6-813E-9E42-BCED-05B8D2BD8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2735" y="222249"/>
              <a:ext cx="6127477" cy="1442922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E862A78-3355-5641-A2F7-0CCDEB2DE643}"/>
                </a:ext>
              </a:extLst>
            </p:cNvPr>
            <p:cNvSpPr/>
            <p:nvPr/>
          </p:nvSpPr>
          <p:spPr>
            <a:xfrm>
              <a:off x="5638798" y="1967541"/>
              <a:ext cx="6434667" cy="174529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F56C557-97BF-B244-83B7-AA2BD8F712BF}"/>
                </a:ext>
              </a:extLst>
            </p:cNvPr>
            <p:cNvGrpSpPr/>
            <p:nvPr/>
          </p:nvGrpSpPr>
          <p:grpSpPr>
            <a:xfrm>
              <a:off x="5782735" y="2098308"/>
              <a:ext cx="6127477" cy="1482290"/>
              <a:chOff x="6102217" y="4389120"/>
              <a:chExt cx="5140091" cy="1116114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A051FF5-3A71-194E-A062-F5627FF84A53}"/>
                  </a:ext>
                </a:extLst>
              </p:cNvPr>
              <p:cNvSpPr/>
              <p:nvPr/>
            </p:nvSpPr>
            <p:spPr>
              <a:xfrm>
                <a:off x="6102217" y="4389120"/>
                <a:ext cx="5140091" cy="11161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F77AE4E-A9E3-6545-998E-1D05CC9452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47388" r="2829"/>
              <a:stretch/>
            </p:blipFill>
            <p:spPr>
              <a:xfrm>
                <a:off x="6102217" y="4984534"/>
                <a:ext cx="5140091" cy="520700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D928624-BCA4-BC4E-8C81-7F70755ADD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932" r="52270"/>
              <a:stretch/>
            </p:blipFill>
            <p:spPr>
              <a:xfrm>
                <a:off x="6246798" y="4463834"/>
                <a:ext cx="4831882" cy="520700"/>
              </a:xfrm>
              <a:prstGeom prst="rect">
                <a:avLst/>
              </a:prstGeom>
            </p:spPr>
          </p:pic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A9A3F6-4064-F440-8D22-B85E6DA990E0}"/>
                </a:ext>
              </a:extLst>
            </p:cNvPr>
            <p:cNvSpPr/>
            <p:nvPr/>
          </p:nvSpPr>
          <p:spPr>
            <a:xfrm>
              <a:off x="5638798" y="3841949"/>
              <a:ext cx="6434667" cy="28861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BCEEB53-41E9-E842-B9D4-1C57F2003D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76447" y="3964122"/>
              <a:ext cx="5738705" cy="26099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3401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6BD60-9805-1A4A-ABB9-D559E248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Pokémon – The franchise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4E386-A386-9D4C-AC5F-74630CA16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20+ year old franchise</a:t>
            </a:r>
          </a:p>
          <a:p>
            <a:r>
              <a:rPr lang="en-US" dirty="0"/>
              <a:t>31 main series games</a:t>
            </a:r>
          </a:p>
          <a:p>
            <a:r>
              <a:rPr lang="en-US" dirty="0"/>
              <a:t>~100 spin off titles</a:t>
            </a:r>
          </a:p>
          <a:p>
            <a:r>
              <a:rPr lang="en-US" dirty="0"/>
              <a:t>10s Millions of games sold</a:t>
            </a:r>
          </a:p>
          <a:p>
            <a:r>
              <a:rPr lang="en-US" dirty="0"/>
              <a:t>1000+ anime episodes</a:t>
            </a:r>
          </a:p>
          <a:p>
            <a:r>
              <a:rPr lang="en-US" dirty="0"/>
              <a:t>21 Movies</a:t>
            </a:r>
          </a:p>
          <a:p>
            <a:r>
              <a:rPr lang="en-US" dirty="0"/>
              <a:t>Countless tie in toys</a:t>
            </a:r>
          </a:p>
          <a:p>
            <a:r>
              <a:rPr lang="en-US" dirty="0" err="1"/>
              <a:t>Recognised</a:t>
            </a:r>
            <a:r>
              <a:rPr lang="en-US" dirty="0"/>
              <a:t> worldwide </a:t>
            </a:r>
          </a:p>
        </p:txBody>
      </p:sp>
    </p:spTree>
    <p:extLst>
      <p:ext uri="{BB962C8B-B14F-4D97-AF65-F5344CB8AC3E}">
        <p14:creationId xmlns:p14="http://schemas.microsoft.com/office/powerpoint/2010/main" val="198521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94E46-2412-E044-9677-300172B59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Pokémon – Core Gameplay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6EB69-5E71-4640-9B24-C0AE06894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 Games</a:t>
            </a:r>
          </a:p>
          <a:p>
            <a:r>
              <a:rPr lang="en-US" dirty="0"/>
              <a:t>Story based RPG</a:t>
            </a:r>
          </a:p>
          <a:p>
            <a:r>
              <a:rPr lang="en-US" dirty="0"/>
              <a:t>Up and coming </a:t>
            </a:r>
            <a:r>
              <a:rPr lang="en-GB" dirty="0"/>
              <a:t>Pokémon trainer</a:t>
            </a:r>
          </a:p>
          <a:p>
            <a:r>
              <a:rPr lang="en-GB" dirty="0"/>
              <a:t>Battle your way to the top</a:t>
            </a:r>
          </a:p>
          <a:p>
            <a:r>
              <a:rPr lang="en-GB" dirty="0"/>
              <a:t>8 Gym battles</a:t>
            </a:r>
          </a:p>
          <a:p>
            <a:r>
              <a:rPr lang="en-GB" dirty="0"/>
              <a:t>4 Elite Four members</a:t>
            </a:r>
          </a:p>
          <a:p>
            <a:r>
              <a:rPr lang="en-GB" dirty="0"/>
              <a:t>1 Champion</a:t>
            </a:r>
          </a:p>
          <a:p>
            <a:r>
              <a:rPr lang="en-GB" dirty="0"/>
              <a:t>Taking down an evil gang too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02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5EF6-4F11-164B-B353-7FF437287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Pokémon – Battles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F646B-B6E4-5F49-A0A0-9EF7AF77F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Typically 2 players competing</a:t>
            </a:r>
          </a:p>
          <a:p>
            <a:r>
              <a:rPr lang="en-US" dirty="0"/>
              <a:t>Each player brings up to 6 </a:t>
            </a:r>
            <a:r>
              <a:rPr lang="en-GB" dirty="0"/>
              <a:t>Pokémon</a:t>
            </a:r>
          </a:p>
          <a:p>
            <a:r>
              <a:rPr lang="en-GB" dirty="0"/>
              <a:t>Win by fainting all of your opponents Pokémon</a:t>
            </a:r>
          </a:p>
          <a:p>
            <a:pPr lvl="1"/>
            <a:r>
              <a:rPr lang="en-GB" dirty="0"/>
              <a:t>Reducing their HP to 0</a:t>
            </a:r>
          </a:p>
          <a:p>
            <a:r>
              <a:rPr lang="en-GB" dirty="0"/>
              <a:t>Turn based combat</a:t>
            </a:r>
          </a:p>
          <a:p>
            <a:pPr lvl="1"/>
            <a:r>
              <a:rPr lang="en-GB" dirty="0"/>
              <a:t>1 Pokémon can fight at once</a:t>
            </a:r>
          </a:p>
          <a:p>
            <a:pPr lvl="1"/>
            <a:r>
              <a:rPr lang="en-GB" dirty="0"/>
              <a:t>Select a move, use an item or switch to a different Pokémon</a:t>
            </a:r>
          </a:p>
          <a:p>
            <a:pPr lvl="1"/>
            <a:r>
              <a:rPr lang="en-GB" dirty="0"/>
              <a:t>Damage Dealt differs</a:t>
            </a:r>
          </a:p>
        </p:txBody>
      </p:sp>
    </p:spTree>
    <p:extLst>
      <p:ext uri="{BB962C8B-B14F-4D97-AF65-F5344CB8AC3E}">
        <p14:creationId xmlns:p14="http://schemas.microsoft.com/office/powerpoint/2010/main" val="256858964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{43AB9DE1-3967-5444-A1C7-2F7633A7E7BB}tf10001072</Template>
  <TotalTime>10577</TotalTime>
  <Words>834</Words>
  <Application>Microsoft Macintosh PowerPoint</Application>
  <PresentationFormat>Widescreen</PresentationFormat>
  <Paragraphs>187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Franklin Gothic Book</vt:lpstr>
      <vt:lpstr>Wingdings</vt:lpstr>
      <vt:lpstr>Crop</vt:lpstr>
      <vt:lpstr>Notes</vt:lpstr>
      <vt:lpstr>Applying Evolutionary Algorithms to Pokémon Team Building</vt:lpstr>
      <vt:lpstr>Motivation</vt:lpstr>
      <vt:lpstr>AI Gameplaying - History</vt:lpstr>
      <vt:lpstr>The Approach</vt:lpstr>
      <vt:lpstr>Demo</vt:lpstr>
      <vt:lpstr>Pokémon – The franchise</vt:lpstr>
      <vt:lpstr>Pokémon – Core Gameplay</vt:lpstr>
      <vt:lpstr>Pokémon – Battles</vt:lpstr>
      <vt:lpstr>The Problem</vt:lpstr>
      <vt:lpstr>Representation</vt:lpstr>
      <vt:lpstr>Representation</vt:lpstr>
      <vt:lpstr>Fitness Scoring</vt:lpstr>
      <vt:lpstr>EA Solution</vt:lpstr>
      <vt:lpstr>EA Solution</vt:lpstr>
      <vt:lpstr>Further Considerations</vt:lpstr>
      <vt:lpstr>Thank you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Charlton</dc:creator>
  <cp:lastModifiedBy>Benjamin Charlton</cp:lastModifiedBy>
  <cp:revision>48</cp:revision>
  <cp:lastPrinted>2018-05-14T09:44:17Z</cp:lastPrinted>
  <dcterms:created xsi:type="dcterms:W3CDTF">2018-05-12T10:04:03Z</dcterms:created>
  <dcterms:modified xsi:type="dcterms:W3CDTF">2018-05-19T18:21:25Z</dcterms:modified>
</cp:coreProperties>
</file>

<file path=docProps/thumbnail.jpeg>
</file>